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50" d="100"/>
          <a:sy n="50" d="100"/>
        </p:scale>
        <p:origin x="234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5FD5434-588B-4E29-BD9E-726E8EA63EA9}" type="datetimeFigureOut">
              <a:rPr lang="en-US" smtClean="0"/>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1F7EC-5BB4-4864-8E7D-5CC9075997ED}" type="slidenum">
              <a:rPr lang="en-US" smtClean="0"/>
              <a:t>‹Nº›</a:t>
            </a:fld>
            <a:endParaRPr lang="en-US"/>
          </a:p>
        </p:txBody>
      </p:sp>
    </p:spTree>
    <p:extLst>
      <p:ext uri="{BB962C8B-B14F-4D97-AF65-F5344CB8AC3E}">
        <p14:creationId xmlns:p14="http://schemas.microsoft.com/office/powerpoint/2010/main" val="4028380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5FD5434-588B-4E29-BD9E-726E8EA63EA9}" type="datetimeFigureOut">
              <a:rPr lang="en-US" smtClean="0"/>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1F7EC-5BB4-4864-8E7D-5CC9075997ED}" type="slidenum">
              <a:rPr lang="en-US" smtClean="0"/>
              <a:t>‹Nº›</a:t>
            </a:fld>
            <a:endParaRPr lang="en-US"/>
          </a:p>
        </p:txBody>
      </p:sp>
    </p:spTree>
    <p:extLst>
      <p:ext uri="{BB962C8B-B14F-4D97-AF65-F5344CB8AC3E}">
        <p14:creationId xmlns:p14="http://schemas.microsoft.com/office/powerpoint/2010/main" val="1808028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5FD5434-588B-4E29-BD9E-726E8EA63EA9}" type="datetimeFigureOut">
              <a:rPr lang="en-US" smtClean="0"/>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1F7EC-5BB4-4864-8E7D-5CC9075997ED}" type="slidenum">
              <a:rPr lang="en-US" smtClean="0"/>
              <a:t>‹Nº›</a:t>
            </a:fld>
            <a:endParaRPr lang="en-US"/>
          </a:p>
        </p:txBody>
      </p:sp>
    </p:spTree>
    <p:extLst>
      <p:ext uri="{BB962C8B-B14F-4D97-AF65-F5344CB8AC3E}">
        <p14:creationId xmlns:p14="http://schemas.microsoft.com/office/powerpoint/2010/main" val="28467093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95FD5434-588B-4E29-BD9E-726E8EA63EA9}" type="datetimeFigureOut">
              <a:rPr lang="en-US" smtClean="0"/>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1F7EC-5BB4-4864-8E7D-5CC9075997ED}" type="slidenum">
              <a:rPr lang="en-US" smtClean="0"/>
              <a:t>‹Nº›</a:t>
            </a:fld>
            <a:endParaRPr lang="en-US"/>
          </a:p>
        </p:txBody>
      </p:sp>
    </p:spTree>
    <p:extLst>
      <p:ext uri="{BB962C8B-B14F-4D97-AF65-F5344CB8AC3E}">
        <p14:creationId xmlns:p14="http://schemas.microsoft.com/office/powerpoint/2010/main" val="1140628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95FD5434-588B-4E29-BD9E-726E8EA63EA9}" type="datetimeFigureOut">
              <a:rPr lang="en-US" smtClean="0"/>
              <a:t>3/12/2020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C1F7EC-5BB4-4864-8E7D-5CC9075997ED}" type="slidenum">
              <a:rPr lang="en-US" smtClean="0"/>
              <a:t>‹Nº›</a:t>
            </a:fld>
            <a:endParaRPr lang="en-US"/>
          </a:p>
        </p:txBody>
      </p:sp>
    </p:spTree>
    <p:extLst>
      <p:ext uri="{BB962C8B-B14F-4D97-AF65-F5344CB8AC3E}">
        <p14:creationId xmlns:p14="http://schemas.microsoft.com/office/powerpoint/2010/main" val="475314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95FD5434-588B-4E29-BD9E-726E8EA63EA9}" type="datetimeFigureOut">
              <a:rPr lang="en-US" smtClean="0"/>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C1F7EC-5BB4-4864-8E7D-5CC9075997ED}" type="slidenum">
              <a:rPr lang="en-US" smtClean="0"/>
              <a:t>‹Nº›</a:t>
            </a:fld>
            <a:endParaRPr lang="en-US"/>
          </a:p>
        </p:txBody>
      </p:sp>
    </p:spTree>
    <p:extLst>
      <p:ext uri="{BB962C8B-B14F-4D97-AF65-F5344CB8AC3E}">
        <p14:creationId xmlns:p14="http://schemas.microsoft.com/office/powerpoint/2010/main" val="2036665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Editar el estilo de texto del patrón</a:t>
            </a:r>
          </a:p>
        </p:txBody>
      </p:sp>
      <p:sp>
        <p:nvSpPr>
          <p:cNvPr id="4" name="Content Placeholder 3"/>
          <p:cNvSpPr>
            <a:spLocks noGrp="1"/>
          </p:cNvSpPr>
          <p:nvPr>
            <p:ph sz="half" idx="2"/>
          </p:nvPr>
        </p:nvSpPr>
        <p:spPr>
          <a:xfrm>
            <a:off x="472381" y="3340100"/>
            <a:ext cx="2901255" cy="491278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smtClean="0"/>
              <a:t>Editar el estilo de texto del patrón</a:t>
            </a:r>
          </a:p>
        </p:txBody>
      </p:sp>
      <p:sp>
        <p:nvSpPr>
          <p:cNvPr id="6" name="Content Placeholder 5"/>
          <p:cNvSpPr>
            <a:spLocks noGrp="1"/>
          </p:cNvSpPr>
          <p:nvPr>
            <p:ph sz="quarter" idx="4"/>
          </p:nvPr>
        </p:nvSpPr>
        <p:spPr>
          <a:xfrm>
            <a:off x="3471863" y="3340100"/>
            <a:ext cx="2915543" cy="4912784"/>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5FD5434-588B-4E29-BD9E-726E8EA63EA9}" type="datetimeFigureOut">
              <a:rPr lang="en-US" smtClean="0"/>
              <a:t>3/12/2020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C1F7EC-5BB4-4864-8E7D-5CC9075997ED}" type="slidenum">
              <a:rPr lang="en-US" smtClean="0"/>
              <a:t>‹Nº›</a:t>
            </a:fld>
            <a:endParaRPr lang="en-US"/>
          </a:p>
        </p:txBody>
      </p:sp>
    </p:spTree>
    <p:extLst>
      <p:ext uri="{BB962C8B-B14F-4D97-AF65-F5344CB8AC3E}">
        <p14:creationId xmlns:p14="http://schemas.microsoft.com/office/powerpoint/2010/main" val="3217596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5FD5434-588B-4E29-BD9E-726E8EA63EA9}" type="datetimeFigureOut">
              <a:rPr lang="en-US" smtClean="0"/>
              <a:t>3/12/2020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C1F7EC-5BB4-4864-8E7D-5CC9075997ED}" type="slidenum">
              <a:rPr lang="en-US" smtClean="0"/>
              <a:t>‹Nº›</a:t>
            </a:fld>
            <a:endParaRPr lang="en-US"/>
          </a:p>
        </p:txBody>
      </p:sp>
    </p:spTree>
    <p:extLst>
      <p:ext uri="{BB962C8B-B14F-4D97-AF65-F5344CB8AC3E}">
        <p14:creationId xmlns:p14="http://schemas.microsoft.com/office/powerpoint/2010/main" val="421576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D5434-588B-4E29-BD9E-726E8EA63EA9}" type="datetimeFigureOut">
              <a:rPr lang="en-US" smtClean="0"/>
              <a:t>3/12/2020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C1F7EC-5BB4-4864-8E7D-5CC9075997ED}" type="slidenum">
              <a:rPr lang="en-US" smtClean="0"/>
              <a:t>‹Nº›</a:t>
            </a:fld>
            <a:endParaRPr lang="en-US"/>
          </a:p>
        </p:txBody>
      </p:sp>
    </p:spTree>
    <p:extLst>
      <p:ext uri="{BB962C8B-B14F-4D97-AF65-F5344CB8AC3E}">
        <p14:creationId xmlns:p14="http://schemas.microsoft.com/office/powerpoint/2010/main" val="587951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5FD5434-588B-4E29-BD9E-726E8EA63EA9}" type="datetimeFigureOut">
              <a:rPr lang="en-US" smtClean="0"/>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C1F7EC-5BB4-4864-8E7D-5CC9075997ED}" type="slidenum">
              <a:rPr lang="en-US" smtClean="0"/>
              <a:t>‹Nº›</a:t>
            </a:fld>
            <a:endParaRPr lang="en-US"/>
          </a:p>
        </p:txBody>
      </p:sp>
    </p:spTree>
    <p:extLst>
      <p:ext uri="{BB962C8B-B14F-4D97-AF65-F5344CB8AC3E}">
        <p14:creationId xmlns:p14="http://schemas.microsoft.com/office/powerpoint/2010/main" val="678433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95FD5434-588B-4E29-BD9E-726E8EA63EA9}" type="datetimeFigureOut">
              <a:rPr lang="en-US" smtClean="0"/>
              <a:t>3/12/2020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C1F7EC-5BB4-4864-8E7D-5CC9075997ED}" type="slidenum">
              <a:rPr lang="en-US" smtClean="0"/>
              <a:t>‹Nº›</a:t>
            </a:fld>
            <a:endParaRPr lang="en-US"/>
          </a:p>
        </p:txBody>
      </p:sp>
    </p:spTree>
    <p:extLst>
      <p:ext uri="{BB962C8B-B14F-4D97-AF65-F5344CB8AC3E}">
        <p14:creationId xmlns:p14="http://schemas.microsoft.com/office/powerpoint/2010/main" val="2923625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95FD5434-588B-4E29-BD9E-726E8EA63EA9}" type="datetimeFigureOut">
              <a:rPr lang="en-US" smtClean="0"/>
              <a:t>3/12/2020</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82C1F7EC-5BB4-4864-8E7D-5CC9075997ED}" type="slidenum">
              <a:rPr lang="en-US" smtClean="0"/>
              <a:t>‹Nº›</a:t>
            </a:fld>
            <a:endParaRPr lang="en-US"/>
          </a:p>
        </p:txBody>
      </p:sp>
    </p:spTree>
    <p:extLst>
      <p:ext uri="{BB962C8B-B14F-4D97-AF65-F5344CB8AC3E}">
        <p14:creationId xmlns:p14="http://schemas.microsoft.com/office/powerpoint/2010/main" val="25955561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7.jp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0 Imagen"/>
          <p:cNvPicPr/>
          <p:nvPr/>
        </p:nvPicPr>
        <p:blipFill rotWithShape="1">
          <a:blip r:embed="rId2" cstate="print">
            <a:extLst>
              <a:ext uri="{28A0092B-C50C-407E-A947-70E740481C1C}">
                <a14:useLocalDpi xmlns:a14="http://schemas.microsoft.com/office/drawing/2010/main" val="0"/>
              </a:ext>
            </a:extLst>
          </a:blip>
          <a:srcRect l="5646" t="2884" r="5646" b="6454"/>
          <a:stretch/>
        </p:blipFill>
        <p:spPr>
          <a:xfrm>
            <a:off x="-32873" y="-1016"/>
            <a:ext cx="6912768" cy="9145016"/>
          </a:xfrm>
          <a:prstGeom prst="rect">
            <a:avLst/>
          </a:prstGeom>
        </p:spPr>
      </p:pic>
      <p:pic>
        <p:nvPicPr>
          <p:cNvPr id="13" name="Imagen 12"/>
          <p:cNvPicPr>
            <a:picLocks noChangeAspect="1"/>
          </p:cNvPicPr>
          <p:nvPr/>
        </p:nvPicPr>
        <p:blipFill rotWithShape="1">
          <a:blip r:embed="rId3">
            <a:extLst>
              <a:ext uri="{28A0092B-C50C-407E-A947-70E740481C1C}">
                <a14:useLocalDpi xmlns:a14="http://schemas.microsoft.com/office/drawing/2010/main" val="0"/>
              </a:ext>
            </a:extLst>
          </a:blip>
          <a:srcRect l="38925" r="-121"/>
          <a:stretch/>
        </p:blipFill>
        <p:spPr>
          <a:xfrm flipH="1">
            <a:off x="5644410" y="1041617"/>
            <a:ext cx="1213590" cy="7058025"/>
          </a:xfrm>
          <a:prstGeom prst="rect">
            <a:avLst/>
          </a:prstGeom>
        </p:spPr>
      </p:pic>
      <p:grpSp>
        <p:nvGrpSpPr>
          <p:cNvPr id="4" name="Grupo 3"/>
          <p:cNvGrpSpPr/>
          <p:nvPr/>
        </p:nvGrpSpPr>
        <p:grpSpPr>
          <a:xfrm flipH="1">
            <a:off x="-32873" y="913150"/>
            <a:ext cx="5574323" cy="1308960"/>
            <a:chOff x="994084" y="873404"/>
            <a:chExt cx="5863916" cy="1342148"/>
          </a:xfrm>
        </p:grpSpPr>
        <p:sp>
          <p:nvSpPr>
            <p:cNvPr id="5" name="Rectángulo 9"/>
            <p:cNvSpPr/>
            <p:nvPr/>
          </p:nvSpPr>
          <p:spPr>
            <a:xfrm>
              <a:off x="1974726" y="1005213"/>
              <a:ext cx="4883274" cy="856328"/>
            </a:xfrm>
            <a:custGeom>
              <a:avLst/>
              <a:gdLst>
                <a:gd name="connsiteX0" fmla="*/ 0 w 4275856"/>
                <a:gd name="connsiteY0" fmla="*/ 0 h 856328"/>
                <a:gd name="connsiteX1" fmla="*/ 4275856 w 4275856"/>
                <a:gd name="connsiteY1" fmla="*/ 0 h 856328"/>
                <a:gd name="connsiteX2" fmla="*/ 4275856 w 4275856"/>
                <a:gd name="connsiteY2" fmla="*/ 856328 h 856328"/>
                <a:gd name="connsiteX3" fmla="*/ 0 w 4275856"/>
                <a:gd name="connsiteY3" fmla="*/ 856328 h 856328"/>
                <a:gd name="connsiteX4" fmla="*/ 0 w 4275856"/>
                <a:gd name="connsiteY4" fmla="*/ 0 h 856328"/>
                <a:gd name="connsiteX0" fmla="*/ 590550 w 4275856"/>
                <a:gd name="connsiteY0" fmla="*/ 0 h 856328"/>
                <a:gd name="connsiteX1" fmla="*/ 4275856 w 4275856"/>
                <a:gd name="connsiteY1" fmla="*/ 0 h 856328"/>
                <a:gd name="connsiteX2" fmla="*/ 4275856 w 4275856"/>
                <a:gd name="connsiteY2" fmla="*/ 856328 h 856328"/>
                <a:gd name="connsiteX3" fmla="*/ 0 w 4275856"/>
                <a:gd name="connsiteY3" fmla="*/ 856328 h 856328"/>
                <a:gd name="connsiteX4" fmla="*/ 590550 w 4275856"/>
                <a:gd name="connsiteY4" fmla="*/ 0 h 8563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75856" h="856328">
                  <a:moveTo>
                    <a:pt x="590550" y="0"/>
                  </a:moveTo>
                  <a:lnTo>
                    <a:pt x="4275856" y="0"/>
                  </a:lnTo>
                  <a:lnTo>
                    <a:pt x="4275856" y="856328"/>
                  </a:lnTo>
                  <a:lnTo>
                    <a:pt x="0" y="856328"/>
                  </a:lnTo>
                  <a:lnTo>
                    <a:pt x="590550" y="0"/>
                  </a:lnTo>
                  <a:close/>
                </a:path>
              </a:pathLst>
            </a:custGeom>
            <a:solidFill>
              <a:srgbClr val="8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4 Rectángulo"/>
            <p:cNvSpPr/>
            <p:nvPr/>
          </p:nvSpPr>
          <p:spPr>
            <a:xfrm>
              <a:off x="2422018" y="1079862"/>
              <a:ext cx="4410232" cy="725834"/>
            </a:xfrm>
            <a:prstGeom prst="rect">
              <a:avLst/>
            </a:prstGeom>
            <a:noFill/>
          </p:spPr>
          <p:txBody>
            <a:bodyPr wrap="none" lIns="91440" tIns="45720" rIns="91440" bIns="45720">
              <a:spAutoFit/>
            </a:bodyPr>
            <a:lstStyle/>
            <a:p>
              <a:pPr algn="ctr"/>
              <a:r>
                <a:rPr lang="es-CO" sz="2000" b="1" dirty="0" smtClean="0">
                  <a:solidFill>
                    <a:schemeClr val="bg1"/>
                  </a:solidFill>
                  <a:latin typeface="Arial" panose="020B0604020202020204" pitchFamily="34" charset="0"/>
                  <a:cs typeface="Arial" panose="020B0604020202020204" pitchFamily="34" charset="0"/>
                </a:rPr>
                <a:t>CIRCULAR EXTERNA ÚNICA DE </a:t>
              </a:r>
            </a:p>
            <a:p>
              <a:pPr algn="ctr"/>
              <a:r>
                <a:rPr lang="es-CO" sz="2000" b="1" dirty="0" smtClean="0">
                  <a:solidFill>
                    <a:schemeClr val="bg1"/>
                  </a:solidFill>
                  <a:latin typeface="Arial" panose="020B0604020202020204" pitchFamily="34" charset="0"/>
                  <a:cs typeface="Arial" panose="020B0604020202020204" pitchFamily="34" charset="0"/>
                </a:rPr>
                <a:t>COLOMBIA COMPRA EFICIENTE</a:t>
              </a:r>
              <a:endParaRPr lang="es-ES" sz="2800" b="1" cap="none" spc="0" dirty="0">
                <a:ln w="17780" cmpd="sng">
                  <a:noFill/>
                  <a:prstDash val="solid"/>
                  <a:miter lim="800000"/>
                </a:ln>
                <a:solidFill>
                  <a:schemeClr val="bg1"/>
                </a:solidFill>
                <a:latin typeface="Arial" panose="020B0604020202020204" pitchFamily="34" charset="0"/>
                <a:cs typeface="Arial" panose="020B0604020202020204" pitchFamily="34" charset="0"/>
              </a:endParaRPr>
            </a:p>
          </p:txBody>
        </p:sp>
        <p:sp>
          <p:nvSpPr>
            <p:cNvPr id="7" name="Rectángulo 10"/>
            <p:cNvSpPr/>
            <p:nvPr/>
          </p:nvSpPr>
          <p:spPr>
            <a:xfrm>
              <a:off x="1899624" y="873404"/>
              <a:ext cx="793874" cy="853187"/>
            </a:xfrm>
            <a:custGeom>
              <a:avLst/>
              <a:gdLst>
                <a:gd name="connsiteX0" fmla="*/ 0 w 216024"/>
                <a:gd name="connsiteY0" fmla="*/ 0 h 843662"/>
                <a:gd name="connsiteX1" fmla="*/ 216024 w 216024"/>
                <a:gd name="connsiteY1" fmla="*/ 0 h 843662"/>
                <a:gd name="connsiteX2" fmla="*/ 216024 w 216024"/>
                <a:gd name="connsiteY2" fmla="*/ 843662 h 843662"/>
                <a:gd name="connsiteX3" fmla="*/ 0 w 216024"/>
                <a:gd name="connsiteY3" fmla="*/ 843662 h 843662"/>
                <a:gd name="connsiteX4" fmla="*/ 0 w 216024"/>
                <a:gd name="connsiteY4" fmla="*/ 0 h 843662"/>
                <a:gd name="connsiteX0" fmla="*/ 0 w 901824"/>
                <a:gd name="connsiteY0" fmla="*/ 9525 h 853187"/>
                <a:gd name="connsiteX1" fmla="*/ 901824 w 901824"/>
                <a:gd name="connsiteY1" fmla="*/ 0 h 853187"/>
                <a:gd name="connsiteX2" fmla="*/ 216024 w 901824"/>
                <a:gd name="connsiteY2" fmla="*/ 853187 h 853187"/>
                <a:gd name="connsiteX3" fmla="*/ 0 w 901824"/>
                <a:gd name="connsiteY3" fmla="*/ 853187 h 853187"/>
                <a:gd name="connsiteX4" fmla="*/ 0 w 901824"/>
                <a:gd name="connsiteY4" fmla="*/ 9525 h 853187"/>
                <a:gd name="connsiteX0" fmla="*/ 739775 w 901824"/>
                <a:gd name="connsiteY0" fmla="*/ 3175 h 853187"/>
                <a:gd name="connsiteX1" fmla="*/ 901824 w 901824"/>
                <a:gd name="connsiteY1" fmla="*/ 0 h 853187"/>
                <a:gd name="connsiteX2" fmla="*/ 216024 w 901824"/>
                <a:gd name="connsiteY2" fmla="*/ 853187 h 853187"/>
                <a:gd name="connsiteX3" fmla="*/ 0 w 901824"/>
                <a:gd name="connsiteY3" fmla="*/ 853187 h 853187"/>
                <a:gd name="connsiteX4" fmla="*/ 739775 w 901824"/>
                <a:gd name="connsiteY4" fmla="*/ 3175 h 853187"/>
                <a:gd name="connsiteX0" fmla="*/ 692150 w 854199"/>
                <a:gd name="connsiteY0" fmla="*/ 3175 h 853187"/>
                <a:gd name="connsiteX1" fmla="*/ 854199 w 854199"/>
                <a:gd name="connsiteY1" fmla="*/ 0 h 853187"/>
                <a:gd name="connsiteX2" fmla="*/ 168399 w 854199"/>
                <a:gd name="connsiteY2" fmla="*/ 853187 h 853187"/>
                <a:gd name="connsiteX3" fmla="*/ 0 w 854199"/>
                <a:gd name="connsiteY3" fmla="*/ 853187 h 853187"/>
                <a:gd name="connsiteX4" fmla="*/ 692150 w 854199"/>
                <a:gd name="connsiteY4" fmla="*/ 3175 h 853187"/>
                <a:gd name="connsiteX0" fmla="*/ 631825 w 793874"/>
                <a:gd name="connsiteY0" fmla="*/ 3175 h 853187"/>
                <a:gd name="connsiteX1" fmla="*/ 793874 w 793874"/>
                <a:gd name="connsiteY1" fmla="*/ 0 h 853187"/>
                <a:gd name="connsiteX2" fmla="*/ 108074 w 793874"/>
                <a:gd name="connsiteY2" fmla="*/ 853187 h 853187"/>
                <a:gd name="connsiteX3" fmla="*/ 0 w 793874"/>
                <a:gd name="connsiteY3" fmla="*/ 853187 h 853187"/>
                <a:gd name="connsiteX4" fmla="*/ 631825 w 793874"/>
                <a:gd name="connsiteY4" fmla="*/ 3175 h 853187"/>
                <a:gd name="connsiteX0" fmla="*/ 676275 w 793874"/>
                <a:gd name="connsiteY0" fmla="*/ 15875 h 853187"/>
                <a:gd name="connsiteX1" fmla="*/ 793874 w 793874"/>
                <a:gd name="connsiteY1" fmla="*/ 0 h 853187"/>
                <a:gd name="connsiteX2" fmla="*/ 108074 w 793874"/>
                <a:gd name="connsiteY2" fmla="*/ 853187 h 853187"/>
                <a:gd name="connsiteX3" fmla="*/ 0 w 793874"/>
                <a:gd name="connsiteY3" fmla="*/ 853187 h 853187"/>
                <a:gd name="connsiteX4" fmla="*/ 676275 w 793874"/>
                <a:gd name="connsiteY4" fmla="*/ 15875 h 853187"/>
                <a:gd name="connsiteX0" fmla="*/ 676275 w 793874"/>
                <a:gd name="connsiteY0" fmla="*/ 9525 h 853187"/>
                <a:gd name="connsiteX1" fmla="*/ 793874 w 793874"/>
                <a:gd name="connsiteY1" fmla="*/ 0 h 853187"/>
                <a:gd name="connsiteX2" fmla="*/ 108074 w 793874"/>
                <a:gd name="connsiteY2" fmla="*/ 853187 h 853187"/>
                <a:gd name="connsiteX3" fmla="*/ 0 w 793874"/>
                <a:gd name="connsiteY3" fmla="*/ 853187 h 853187"/>
                <a:gd name="connsiteX4" fmla="*/ 676275 w 793874"/>
                <a:gd name="connsiteY4" fmla="*/ 9525 h 853187"/>
                <a:gd name="connsiteX0" fmla="*/ 676275 w 793874"/>
                <a:gd name="connsiteY0" fmla="*/ 6350 h 853187"/>
                <a:gd name="connsiteX1" fmla="*/ 793874 w 793874"/>
                <a:gd name="connsiteY1" fmla="*/ 0 h 853187"/>
                <a:gd name="connsiteX2" fmla="*/ 108074 w 793874"/>
                <a:gd name="connsiteY2" fmla="*/ 853187 h 853187"/>
                <a:gd name="connsiteX3" fmla="*/ 0 w 793874"/>
                <a:gd name="connsiteY3" fmla="*/ 853187 h 853187"/>
                <a:gd name="connsiteX4" fmla="*/ 676275 w 793874"/>
                <a:gd name="connsiteY4" fmla="*/ 6350 h 8531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3874" h="853187">
                  <a:moveTo>
                    <a:pt x="676275" y="6350"/>
                  </a:moveTo>
                  <a:lnTo>
                    <a:pt x="793874" y="0"/>
                  </a:lnTo>
                  <a:lnTo>
                    <a:pt x="108074" y="853187"/>
                  </a:lnTo>
                  <a:lnTo>
                    <a:pt x="0" y="853187"/>
                  </a:lnTo>
                  <a:lnTo>
                    <a:pt x="676275" y="6350"/>
                  </a:lnTo>
                  <a:close/>
                </a:path>
              </a:pathLst>
            </a:custGeom>
            <a:solidFill>
              <a:srgbClr val="800000">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10"/>
            <p:cNvSpPr/>
            <p:nvPr/>
          </p:nvSpPr>
          <p:spPr>
            <a:xfrm>
              <a:off x="1490569" y="1166564"/>
              <a:ext cx="793874" cy="853187"/>
            </a:xfrm>
            <a:custGeom>
              <a:avLst/>
              <a:gdLst>
                <a:gd name="connsiteX0" fmla="*/ 0 w 216024"/>
                <a:gd name="connsiteY0" fmla="*/ 0 h 843662"/>
                <a:gd name="connsiteX1" fmla="*/ 216024 w 216024"/>
                <a:gd name="connsiteY1" fmla="*/ 0 h 843662"/>
                <a:gd name="connsiteX2" fmla="*/ 216024 w 216024"/>
                <a:gd name="connsiteY2" fmla="*/ 843662 h 843662"/>
                <a:gd name="connsiteX3" fmla="*/ 0 w 216024"/>
                <a:gd name="connsiteY3" fmla="*/ 843662 h 843662"/>
                <a:gd name="connsiteX4" fmla="*/ 0 w 216024"/>
                <a:gd name="connsiteY4" fmla="*/ 0 h 843662"/>
                <a:gd name="connsiteX0" fmla="*/ 0 w 901824"/>
                <a:gd name="connsiteY0" fmla="*/ 9525 h 853187"/>
                <a:gd name="connsiteX1" fmla="*/ 901824 w 901824"/>
                <a:gd name="connsiteY1" fmla="*/ 0 h 853187"/>
                <a:gd name="connsiteX2" fmla="*/ 216024 w 901824"/>
                <a:gd name="connsiteY2" fmla="*/ 853187 h 853187"/>
                <a:gd name="connsiteX3" fmla="*/ 0 w 901824"/>
                <a:gd name="connsiteY3" fmla="*/ 853187 h 853187"/>
                <a:gd name="connsiteX4" fmla="*/ 0 w 901824"/>
                <a:gd name="connsiteY4" fmla="*/ 9525 h 853187"/>
                <a:gd name="connsiteX0" fmla="*/ 739775 w 901824"/>
                <a:gd name="connsiteY0" fmla="*/ 3175 h 853187"/>
                <a:gd name="connsiteX1" fmla="*/ 901824 w 901824"/>
                <a:gd name="connsiteY1" fmla="*/ 0 h 853187"/>
                <a:gd name="connsiteX2" fmla="*/ 216024 w 901824"/>
                <a:gd name="connsiteY2" fmla="*/ 853187 h 853187"/>
                <a:gd name="connsiteX3" fmla="*/ 0 w 901824"/>
                <a:gd name="connsiteY3" fmla="*/ 853187 h 853187"/>
                <a:gd name="connsiteX4" fmla="*/ 739775 w 901824"/>
                <a:gd name="connsiteY4" fmla="*/ 3175 h 853187"/>
                <a:gd name="connsiteX0" fmla="*/ 692150 w 854199"/>
                <a:gd name="connsiteY0" fmla="*/ 3175 h 853187"/>
                <a:gd name="connsiteX1" fmla="*/ 854199 w 854199"/>
                <a:gd name="connsiteY1" fmla="*/ 0 h 853187"/>
                <a:gd name="connsiteX2" fmla="*/ 168399 w 854199"/>
                <a:gd name="connsiteY2" fmla="*/ 853187 h 853187"/>
                <a:gd name="connsiteX3" fmla="*/ 0 w 854199"/>
                <a:gd name="connsiteY3" fmla="*/ 853187 h 853187"/>
                <a:gd name="connsiteX4" fmla="*/ 692150 w 854199"/>
                <a:gd name="connsiteY4" fmla="*/ 3175 h 853187"/>
                <a:gd name="connsiteX0" fmla="*/ 631825 w 793874"/>
                <a:gd name="connsiteY0" fmla="*/ 3175 h 853187"/>
                <a:gd name="connsiteX1" fmla="*/ 793874 w 793874"/>
                <a:gd name="connsiteY1" fmla="*/ 0 h 853187"/>
                <a:gd name="connsiteX2" fmla="*/ 108074 w 793874"/>
                <a:gd name="connsiteY2" fmla="*/ 853187 h 853187"/>
                <a:gd name="connsiteX3" fmla="*/ 0 w 793874"/>
                <a:gd name="connsiteY3" fmla="*/ 853187 h 853187"/>
                <a:gd name="connsiteX4" fmla="*/ 631825 w 793874"/>
                <a:gd name="connsiteY4" fmla="*/ 3175 h 853187"/>
                <a:gd name="connsiteX0" fmla="*/ 676275 w 793874"/>
                <a:gd name="connsiteY0" fmla="*/ 15875 h 853187"/>
                <a:gd name="connsiteX1" fmla="*/ 793874 w 793874"/>
                <a:gd name="connsiteY1" fmla="*/ 0 h 853187"/>
                <a:gd name="connsiteX2" fmla="*/ 108074 w 793874"/>
                <a:gd name="connsiteY2" fmla="*/ 853187 h 853187"/>
                <a:gd name="connsiteX3" fmla="*/ 0 w 793874"/>
                <a:gd name="connsiteY3" fmla="*/ 853187 h 853187"/>
                <a:gd name="connsiteX4" fmla="*/ 676275 w 793874"/>
                <a:gd name="connsiteY4" fmla="*/ 15875 h 853187"/>
                <a:gd name="connsiteX0" fmla="*/ 676275 w 793874"/>
                <a:gd name="connsiteY0" fmla="*/ 9525 h 853187"/>
                <a:gd name="connsiteX1" fmla="*/ 793874 w 793874"/>
                <a:gd name="connsiteY1" fmla="*/ 0 h 853187"/>
                <a:gd name="connsiteX2" fmla="*/ 108074 w 793874"/>
                <a:gd name="connsiteY2" fmla="*/ 853187 h 853187"/>
                <a:gd name="connsiteX3" fmla="*/ 0 w 793874"/>
                <a:gd name="connsiteY3" fmla="*/ 853187 h 853187"/>
                <a:gd name="connsiteX4" fmla="*/ 676275 w 793874"/>
                <a:gd name="connsiteY4" fmla="*/ 9525 h 853187"/>
                <a:gd name="connsiteX0" fmla="*/ 676275 w 793874"/>
                <a:gd name="connsiteY0" fmla="*/ 6350 h 853187"/>
                <a:gd name="connsiteX1" fmla="*/ 793874 w 793874"/>
                <a:gd name="connsiteY1" fmla="*/ 0 h 853187"/>
                <a:gd name="connsiteX2" fmla="*/ 108074 w 793874"/>
                <a:gd name="connsiteY2" fmla="*/ 853187 h 853187"/>
                <a:gd name="connsiteX3" fmla="*/ 0 w 793874"/>
                <a:gd name="connsiteY3" fmla="*/ 853187 h 853187"/>
                <a:gd name="connsiteX4" fmla="*/ 676275 w 793874"/>
                <a:gd name="connsiteY4" fmla="*/ 6350 h 8531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3874" h="853187">
                  <a:moveTo>
                    <a:pt x="676275" y="6350"/>
                  </a:moveTo>
                  <a:lnTo>
                    <a:pt x="793874" y="0"/>
                  </a:lnTo>
                  <a:lnTo>
                    <a:pt x="108074" y="853187"/>
                  </a:lnTo>
                  <a:lnTo>
                    <a:pt x="0" y="853187"/>
                  </a:lnTo>
                  <a:lnTo>
                    <a:pt x="676275" y="6350"/>
                  </a:lnTo>
                  <a:close/>
                </a:path>
              </a:pathLst>
            </a:custGeom>
            <a:solidFill>
              <a:srgbClr val="80000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10"/>
            <p:cNvSpPr/>
            <p:nvPr/>
          </p:nvSpPr>
          <p:spPr>
            <a:xfrm>
              <a:off x="1458972" y="1005128"/>
              <a:ext cx="793874" cy="853187"/>
            </a:xfrm>
            <a:custGeom>
              <a:avLst/>
              <a:gdLst>
                <a:gd name="connsiteX0" fmla="*/ 0 w 216024"/>
                <a:gd name="connsiteY0" fmla="*/ 0 h 843662"/>
                <a:gd name="connsiteX1" fmla="*/ 216024 w 216024"/>
                <a:gd name="connsiteY1" fmla="*/ 0 h 843662"/>
                <a:gd name="connsiteX2" fmla="*/ 216024 w 216024"/>
                <a:gd name="connsiteY2" fmla="*/ 843662 h 843662"/>
                <a:gd name="connsiteX3" fmla="*/ 0 w 216024"/>
                <a:gd name="connsiteY3" fmla="*/ 843662 h 843662"/>
                <a:gd name="connsiteX4" fmla="*/ 0 w 216024"/>
                <a:gd name="connsiteY4" fmla="*/ 0 h 843662"/>
                <a:gd name="connsiteX0" fmla="*/ 0 w 901824"/>
                <a:gd name="connsiteY0" fmla="*/ 9525 h 853187"/>
                <a:gd name="connsiteX1" fmla="*/ 901824 w 901824"/>
                <a:gd name="connsiteY1" fmla="*/ 0 h 853187"/>
                <a:gd name="connsiteX2" fmla="*/ 216024 w 901824"/>
                <a:gd name="connsiteY2" fmla="*/ 853187 h 853187"/>
                <a:gd name="connsiteX3" fmla="*/ 0 w 901824"/>
                <a:gd name="connsiteY3" fmla="*/ 853187 h 853187"/>
                <a:gd name="connsiteX4" fmla="*/ 0 w 901824"/>
                <a:gd name="connsiteY4" fmla="*/ 9525 h 853187"/>
                <a:gd name="connsiteX0" fmla="*/ 739775 w 901824"/>
                <a:gd name="connsiteY0" fmla="*/ 3175 h 853187"/>
                <a:gd name="connsiteX1" fmla="*/ 901824 w 901824"/>
                <a:gd name="connsiteY1" fmla="*/ 0 h 853187"/>
                <a:gd name="connsiteX2" fmla="*/ 216024 w 901824"/>
                <a:gd name="connsiteY2" fmla="*/ 853187 h 853187"/>
                <a:gd name="connsiteX3" fmla="*/ 0 w 901824"/>
                <a:gd name="connsiteY3" fmla="*/ 853187 h 853187"/>
                <a:gd name="connsiteX4" fmla="*/ 739775 w 901824"/>
                <a:gd name="connsiteY4" fmla="*/ 3175 h 853187"/>
                <a:gd name="connsiteX0" fmla="*/ 692150 w 854199"/>
                <a:gd name="connsiteY0" fmla="*/ 3175 h 853187"/>
                <a:gd name="connsiteX1" fmla="*/ 854199 w 854199"/>
                <a:gd name="connsiteY1" fmla="*/ 0 h 853187"/>
                <a:gd name="connsiteX2" fmla="*/ 168399 w 854199"/>
                <a:gd name="connsiteY2" fmla="*/ 853187 h 853187"/>
                <a:gd name="connsiteX3" fmla="*/ 0 w 854199"/>
                <a:gd name="connsiteY3" fmla="*/ 853187 h 853187"/>
                <a:gd name="connsiteX4" fmla="*/ 692150 w 854199"/>
                <a:gd name="connsiteY4" fmla="*/ 3175 h 853187"/>
                <a:gd name="connsiteX0" fmla="*/ 631825 w 793874"/>
                <a:gd name="connsiteY0" fmla="*/ 3175 h 853187"/>
                <a:gd name="connsiteX1" fmla="*/ 793874 w 793874"/>
                <a:gd name="connsiteY1" fmla="*/ 0 h 853187"/>
                <a:gd name="connsiteX2" fmla="*/ 108074 w 793874"/>
                <a:gd name="connsiteY2" fmla="*/ 853187 h 853187"/>
                <a:gd name="connsiteX3" fmla="*/ 0 w 793874"/>
                <a:gd name="connsiteY3" fmla="*/ 853187 h 853187"/>
                <a:gd name="connsiteX4" fmla="*/ 631825 w 793874"/>
                <a:gd name="connsiteY4" fmla="*/ 3175 h 853187"/>
                <a:gd name="connsiteX0" fmla="*/ 676275 w 793874"/>
                <a:gd name="connsiteY0" fmla="*/ 15875 h 853187"/>
                <a:gd name="connsiteX1" fmla="*/ 793874 w 793874"/>
                <a:gd name="connsiteY1" fmla="*/ 0 h 853187"/>
                <a:gd name="connsiteX2" fmla="*/ 108074 w 793874"/>
                <a:gd name="connsiteY2" fmla="*/ 853187 h 853187"/>
                <a:gd name="connsiteX3" fmla="*/ 0 w 793874"/>
                <a:gd name="connsiteY3" fmla="*/ 853187 h 853187"/>
                <a:gd name="connsiteX4" fmla="*/ 676275 w 793874"/>
                <a:gd name="connsiteY4" fmla="*/ 15875 h 853187"/>
                <a:gd name="connsiteX0" fmla="*/ 676275 w 793874"/>
                <a:gd name="connsiteY0" fmla="*/ 9525 h 853187"/>
                <a:gd name="connsiteX1" fmla="*/ 793874 w 793874"/>
                <a:gd name="connsiteY1" fmla="*/ 0 h 853187"/>
                <a:gd name="connsiteX2" fmla="*/ 108074 w 793874"/>
                <a:gd name="connsiteY2" fmla="*/ 853187 h 853187"/>
                <a:gd name="connsiteX3" fmla="*/ 0 w 793874"/>
                <a:gd name="connsiteY3" fmla="*/ 853187 h 853187"/>
                <a:gd name="connsiteX4" fmla="*/ 676275 w 793874"/>
                <a:gd name="connsiteY4" fmla="*/ 9525 h 853187"/>
                <a:gd name="connsiteX0" fmla="*/ 676275 w 793874"/>
                <a:gd name="connsiteY0" fmla="*/ 6350 h 853187"/>
                <a:gd name="connsiteX1" fmla="*/ 793874 w 793874"/>
                <a:gd name="connsiteY1" fmla="*/ 0 h 853187"/>
                <a:gd name="connsiteX2" fmla="*/ 108074 w 793874"/>
                <a:gd name="connsiteY2" fmla="*/ 853187 h 853187"/>
                <a:gd name="connsiteX3" fmla="*/ 0 w 793874"/>
                <a:gd name="connsiteY3" fmla="*/ 853187 h 853187"/>
                <a:gd name="connsiteX4" fmla="*/ 676275 w 793874"/>
                <a:gd name="connsiteY4" fmla="*/ 6350 h 8531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3874" h="853187">
                  <a:moveTo>
                    <a:pt x="676275" y="6350"/>
                  </a:moveTo>
                  <a:lnTo>
                    <a:pt x="793874" y="0"/>
                  </a:lnTo>
                  <a:lnTo>
                    <a:pt x="108074" y="853187"/>
                  </a:lnTo>
                  <a:lnTo>
                    <a:pt x="0" y="853187"/>
                  </a:lnTo>
                  <a:lnTo>
                    <a:pt x="676275" y="6350"/>
                  </a:lnTo>
                  <a:close/>
                </a:path>
              </a:pathLst>
            </a:custGeom>
            <a:solidFill>
              <a:srgbClr val="800000">
                <a:alpha val="3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ángulo 10"/>
            <p:cNvSpPr/>
            <p:nvPr/>
          </p:nvSpPr>
          <p:spPr>
            <a:xfrm>
              <a:off x="994084" y="1362365"/>
              <a:ext cx="793874" cy="853187"/>
            </a:xfrm>
            <a:custGeom>
              <a:avLst/>
              <a:gdLst>
                <a:gd name="connsiteX0" fmla="*/ 0 w 216024"/>
                <a:gd name="connsiteY0" fmla="*/ 0 h 843662"/>
                <a:gd name="connsiteX1" fmla="*/ 216024 w 216024"/>
                <a:gd name="connsiteY1" fmla="*/ 0 h 843662"/>
                <a:gd name="connsiteX2" fmla="*/ 216024 w 216024"/>
                <a:gd name="connsiteY2" fmla="*/ 843662 h 843662"/>
                <a:gd name="connsiteX3" fmla="*/ 0 w 216024"/>
                <a:gd name="connsiteY3" fmla="*/ 843662 h 843662"/>
                <a:gd name="connsiteX4" fmla="*/ 0 w 216024"/>
                <a:gd name="connsiteY4" fmla="*/ 0 h 843662"/>
                <a:gd name="connsiteX0" fmla="*/ 0 w 901824"/>
                <a:gd name="connsiteY0" fmla="*/ 9525 h 853187"/>
                <a:gd name="connsiteX1" fmla="*/ 901824 w 901824"/>
                <a:gd name="connsiteY1" fmla="*/ 0 h 853187"/>
                <a:gd name="connsiteX2" fmla="*/ 216024 w 901824"/>
                <a:gd name="connsiteY2" fmla="*/ 853187 h 853187"/>
                <a:gd name="connsiteX3" fmla="*/ 0 w 901824"/>
                <a:gd name="connsiteY3" fmla="*/ 853187 h 853187"/>
                <a:gd name="connsiteX4" fmla="*/ 0 w 901824"/>
                <a:gd name="connsiteY4" fmla="*/ 9525 h 853187"/>
                <a:gd name="connsiteX0" fmla="*/ 739775 w 901824"/>
                <a:gd name="connsiteY0" fmla="*/ 3175 h 853187"/>
                <a:gd name="connsiteX1" fmla="*/ 901824 w 901824"/>
                <a:gd name="connsiteY1" fmla="*/ 0 h 853187"/>
                <a:gd name="connsiteX2" fmla="*/ 216024 w 901824"/>
                <a:gd name="connsiteY2" fmla="*/ 853187 h 853187"/>
                <a:gd name="connsiteX3" fmla="*/ 0 w 901824"/>
                <a:gd name="connsiteY3" fmla="*/ 853187 h 853187"/>
                <a:gd name="connsiteX4" fmla="*/ 739775 w 901824"/>
                <a:gd name="connsiteY4" fmla="*/ 3175 h 853187"/>
                <a:gd name="connsiteX0" fmla="*/ 692150 w 854199"/>
                <a:gd name="connsiteY0" fmla="*/ 3175 h 853187"/>
                <a:gd name="connsiteX1" fmla="*/ 854199 w 854199"/>
                <a:gd name="connsiteY1" fmla="*/ 0 h 853187"/>
                <a:gd name="connsiteX2" fmla="*/ 168399 w 854199"/>
                <a:gd name="connsiteY2" fmla="*/ 853187 h 853187"/>
                <a:gd name="connsiteX3" fmla="*/ 0 w 854199"/>
                <a:gd name="connsiteY3" fmla="*/ 853187 h 853187"/>
                <a:gd name="connsiteX4" fmla="*/ 692150 w 854199"/>
                <a:gd name="connsiteY4" fmla="*/ 3175 h 853187"/>
                <a:gd name="connsiteX0" fmla="*/ 631825 w 793874"/>
                <a:gd name="connsiteY0" fmla="*/ 3175 h 853187"/>
                <a:gd name="connsiteX1" fmla="*/ 793874 w 793874"/>
                <a:gd name="connsiteY1" fmla="*/ 0 h 853187"/>
                <a:gd name="connsiteX2" fmla="*/ 108074 w 793874"/>
                <a:gd name="connsiteY2" fmla="*/ 853187 h 853187"/>
                <a:gd name="connsiteX3" fmla="*/ 0 w 793874"/>
                <a:gd name="connsiteY3" fmla="*/ 853187 h 853187"/>
                <a:gd name="connsiteX4" fmla="*/ 631825 w 793874"/>
                <a:gd name="connsiteY4" fmla="*/ 3175 h 853187"/>
                <a:gd name="connsiteX0" fmla="*/ 676275 w 793874"/>
                <a:gd name="connsiteY0" fmla="*/ 15875 h 853187"/>
                <a:gd name="connsiteX1" fmla="*/ 793874 w 793874"/>
                <a:gd name="connsiteY1" fmla="*/ 0 h 853187"/>
                <a:gd name="connsiteX2" fmla="*/ 108074 w 793874"/>
                <a:gd name="connsiteY2" fmla="*/ 853187 h 853187"/>
                <a:gd name="connsiteX3" fmla="*/ 0 w 793874"/>
                <a:gd name="connsiteY3" fmla="*/ 853187 h 853187"/>
                <a:gd name="connsiteX4" fmla="*/ 676275 w 793874"/>
                <a:gd name="connsiteY4" fmla="*/ 15875 h 853187"/>
                <a:gd name="connsiteX0" fmla="*/ 676275 w 793874"/>
                <a:gd name="connsiteY0" fmla="*/ 9525 h 853187"/>
                <a:gd name="connsiteX1" fmla="*/ 793874 w 793874"/>
                <a:gd name="connsiteY1" fmla="*/ 0 h 853187"/>
                <a:gd name="connsiteX2" fmla="*/ 108074 w 793874"/>
                <a:gd name="connsiteY2" fmla="*/ 853187 h 853187"/>
                <a:gd name="connsiteX3" fmla="*/ 0 w 793874"/>
                <a:gd name="connsiteY3" fmla="*/ 853187 h 853187"/>
                <a:gd name="connsiteX4" fmla="*/ 676275 w 793874"/>
                <a:gd name="connsiteY4" fmla="*/ 9525 h 853187"/>
                <a:gd name="connsiteX0" fmla="*/ 676275 w 793874"/>
                <a:gd name="connsiteY0" fmla="*/ 6350 h 853187"/>
                <a:gd name="connsiteX1" fmla="*/ 793874 w 793874"/>
                <a:gd name="connsiteY1" fmla="*/ 0 h 853187"/>
                <a:gd name="connsiteX2" fmla="*/ 108074 w 793874"/>
                <a:gd name="connsiteY2" fmla="*/ 853187 h 853187"/>
                <a:gd name="connsiteX3" fmla="*/ 0 w 793874"/>
                <a:gd name="connsiteY3" fmla="*/ 853187 h 853187"/>
                <a:gd name="connsiteX4" fmla="*/ 676275 w 793874"/>
                <a:gd name="connsiteY4" fmla="*/ 6350 h 8531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93874" h="853187">
                  <a:moveTo>
                    <a:pt x="676275" y="6350"/>
                  </a:moveTo>
                  <a:lnTo>
                    <a:pt x="793874" y="0"/>
                  </a:lnTo>
                  <a:lnTo>
                    <a:pt x="108074" y="853187"/>
                  </a:lnTo>
                  <a:lnTo>
                    <a:pt x="0" y="853187"/>
                  </a:lnTo>
                  <a:lnTo>
                    <a:pt x="676275" y="6350"/>
                  </a:lnTo>
                  <a:close/>
                </a:path>
              </a:pathLst>
            </a:custGeom>
            <a:solidFill>
              <a:srgbClr val="800000">
                <a:alpha val="8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10 Cuadro de texto"/>
          <p:cNvSpPr txBox="1"/>
          <p:nvPr/>
        </p:nvSpPr>
        <p:spPr>
          <a:xfrm>
            <a:off x="4357003" y="94387"/>
            <a:ext cx="2318380" cy="319852"/>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r">
              <a:spcAft>
                <a:spcPts val="0"/>
              </a:spcAft>
            </a:pPr>
            <a:r>
              <a:rPr lang="es-CO" sz="1600" b="1" kern="50" dirty="0" smtClean="0">
                <a:effectLst/>
                <a:latin typeface="Arial Black" panose="020B0A04020102020204" pitchFamily="34" charset="0"/>
                <a:ea typeface="DejaVu Sans"/>
                <a:cs typeface="Arial" panose="020B0604020202020204" pitchFamily="34" charset="0"/>
              </a:rPr>
              <a:t>BOLETÍN N°3</a:t>
            </a:r>
            <a:endParaRPr lang="en-US" sz="1200" kern="50" dirty="0">
              <a:effectLst/>
              <a:latin typeface="Liberation Serif"/>
              <a:ea typeface="DejaVu Sans"/>
              <a:cs typeface="Times New Roman" panose="02020603050405020304" pitchFamily="18" charset="0"/>
            </a:endParaRPr>
          </a:p>
        </p:txBody>
      </p:sp>
      <p:sp>
        <p:nvSpPr>
          <p:cNvPr id="14" name="Rectángulo 13"/>
          <p:cNvSpPr/>
          <p:nvPr/>
        </p:nvSpPr>
        <p:spPr>
          <a:xfrm>
            <a:off x="277928" y="2068194"/>
            <a:ext cx="4827945" cy="1320874"/>
          </a:xfrm>
          <a:prstGeom prst="rect">
            <a:avLst/>
          </a:prstGeom>
        </p:spPr>
        <p:txBody>
          <a:bodyPr wrap="square">
            <a:spAutoFit/>
          </a:bodyPr>
          <a:lstStyle/>
          <a:p>
            <a:pPr lvl="0" algn="just">
              <a:lnSpc>
                <a:spcPct val="115000"/>
              </a:lnSpc>
              <a:spcBef>
                <a:spcPts val="335"/>
              </a:spcBef>
              <a:spcAft>
                <a:spcPts val="1000"/>
              </a:spcAft>
            </a:pPr>
            <a:r>
              <a:rPr lang="es-CO" sz="1200" b="1" dirty="0">
                <a:latin typeface="Arial" panose="020B0604020202020204" pitchFamily="34" charset="0"/>
                <a:ea typeface="Cambria" panose="02040503050406030204" pitchFamily="18" charset="0"/>
                <a:cs typeface="Arial" panose="020B0604020202020204" pitchFamily="34" charset="0"/>
              </a:rPr>
              <a:t>PROBLEMA O NECESIDAD A SATISFACER</a:t>
            </a:r>
            <a:r>
              <a:rPr lang="es-CO" sz="1200" dirty="0" smtClean="0">
                <a:latin typeface="Arial" panose="020B0604020202020204" pitchFamily="34" charset="0"/>
                <a:ea typeface="Cambria" panose="02040503050406030204" pitchFamily="18" charset="0"/>
                <a:cs typeface="Arial" panose="020B0604020202020204" pitchFamily="34" charset="0"/>
              </a:rPr>
              <a:t>.</a:t>
            </a:r>
          </a:p>
          <a:p>
            <a:pPr lvl="0" algn="just">
              <a:lnSpc>
                <a:spcPct val="115000"/>
              </a:lnSpc>
              <a:spcBef>
                <a:spcPts val="335"/>
              </a:spcBef>
              <a:spcAft>
                <a:spcPts val="1000"/>
              </a:spcAft>
            </a:pPr>
            <a:r>
              <a:rPr lang="es-CO" sz="1200" dirty="0" smtClean="0">
                <a:latin typeface="Arial" panose="020B0604020202020204" pitchFamily="34" charset="0"/>
                <a:ea typeface="Cambria" panose="02040503050406030204" pitchFamily="18" charset="0"/>
                <a:cs typeface="Arial" panose="020B0604020202020204" pitchFamily="34" charset="0"/>
              </a:rPr>
              <a:t>El </a:t>
            </a:r>
            <a:r>
              <a:rPr lang="es-CO" sz="1200" dirty="0">
                <a:latin typeface="Arial" panose="020B0604020202020204" pitchFamily="34" charset="0"/>
                <a:ea typeface="Cambria" panose="02040503050406030204" pitchFamily="18" charset="0"/>
                <a:cs typeface="Arial" panose="020B0604020202020204" pitchFamily="34" charset="0"/>
              </a:rPr>
              <a:t>presente Boletín tiene la finalidad  socializar al personal de la Institución la aplicación de la </a:t>
            </a:r>
            <a:r>
              <a:rPr lang="es-CO" sz="1200" dirty="0">
                <a:latin typeface="Arial" panose="020B0604020202020204" pitchFamily="34" charset="0"/>
                <a:ea typeface="Calibri" panose="020F0502020204030204" pitchFamily="34" charset="0"/>
                <a:cs typeface="Arial" panose="020B0604020202020204" pitchFamily="34" charset="0"/>
              </a:rPr>
              <a:t>Circular Externa Única de Colombia Compra Eficiente que Incluye las actualizaciones del 16 de abril de 2019. </a:t>
            </a:r>
            <a:endParaRPr lang="en-US" sz="1200" dirty="0">
              <a:effectLst/>
              <a:latin typeface="Arial" panose="020B0604020202020204" pitchFamily="34" charset="0"/>
              <a:ea typeface="Calibri" panose="020F0502020204030204" pitchFamily="34" charset="0"/>
              <a:cs typeface="Arial" panose="020B0604020202020204" pitchFamily="34" charset="0"/>
            </a:endParaRPr>
          </a:p>
        </p:txBody>
      </p:sp>
      <p:sp>
        <p:nvSpPr>
          <p:cNvPr id="15" name="Rectángulo 14"/>
          <p:cNvSpPr/>
          <p:nvPr/>
        </p:nvSpPr>
        <p:spPr>
          <a:xfrm>
            <a:off x="2473766" y="3528529"/>
            <a:ext cx="3574972" cy="4728474"/>
          </a:xfrm>
          <a:prstGeom prst="rect">
            <a:avLst/>
          </a:prstGeom>
        </p:spPr>
        <p:txBody>
          <a:bodyPr wrap="square">
            <a:spAutoFit/>
          </a:bodyPr>
          <a:lstStyle/>
          <a:p>
            <a:pPr marL="342900" lvl="0" indent="-342900">
              <a:lnSpc>
                <a:spcPct val="115000"/>
              </a:lnSpc>
              <a:spcBef>
                <a:spcPts val="45"/>
              </a:spcBef>
              <a:spcAft>
                <a:spcPts val="1000"/>
              </a:spcAft>
              <a:buFont typeface="+mj-lt"/>
              <a:buAutoNum type="arabicPeriod"/>
            </a:pPr>
            <a:r>
              <a:rPr lang="es-CO" sz="1200" b="1" dirty="0">
                <a:latin typeface="Arial" panose="020B0604020202020204" pitchFamily="34" charset="0"/>
                <a:ea typeface="Cambria" panose="02040503050406030204" pitchFamily="18" charset="0"/>
                <a:cs typeface="Arial" panose="020B0604020202020204" pitchFamily="34" charset="0"/>
              </a:rPr>
              <a:t>SOPORTE DOCUMENTAL</a:t>
            </a:r>
            <a:r>
              <a:rPr lang="es-CO" sz="1200" dirty="0" smtClean="0">
                <a:latin typeface="Arial" panose="020B0604020202020204" pitchFamily="34" charset="0"/>
                <a:ea typeface="Cambria" panose="02040503050406030204" pitchFamily="18" charset="0"/>
                <a:cs typeface="Arial" panose="020B0604020202020204" pitchFamily="34" charset="0"/>
              </a:rPr>
              <a:t>.</a:t>
            </a:r>
            <a:r>
              <a:rPr lang="es-CO" sz="1200" dirty="0">
                <a:latin typeface="Arial" panose="020B0604020202020204" pitchFamily="34" charset="0"/>
                <a:ea typeface="Cambria" panose="02040503050406030204" pitchFamily="18" charset="0"/>
                <a:cs typeface="Arial" panose="020B0604020202020204" pitchFamily="34" charset="0"/>
              </a:rPr>
              <a:t> </a:t>
            </a:r>
            <a:endParaRPr lang="en-US" sz="1200" dirty="0" smtClean="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45"/>
              </a:spcBef>
              <a:spcAft>
                <a:spcPts val="1000"/>
              </a:spcAft>
              <a:buFont typeface="Wingdings" panose="05000000000000000000" pitchFamily="2" charset="2"/>
              <a:buChar char=""/>
            </a:pPr>
            <a:r>
              <a:rPr lang="es-CO" sz="1200" dirty="0" smtClean="0">
                <a:latin typeface="Arial" panose="020B0604020202020204" pitchFamily="34" charset="0"/>
                <a:ea typeface="Calibri" panose="020F0502020204030204" pitchFamily="34" charset="0"/>
                <a:cs typeface="Arial" panose="020B0604020202020204" pitchFamily="34" charset="0"/>
              </a:rPr>
              <a:t>Constitución Política de Colombia, artículo 6, 209 y 355. </a:t>
            </a:r>
            <a:endParaRPr lang="en-US" sz="1200" dirty="0" smtClean="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45"/>
              </a:spcBef>
              <a:spcAft>
                <a:spcPts val="1000"/>
              </a:spcAft>
              <a:buFont typeface="Wingdings" panose="05000000000000000000" pitchFamily="2" charset="2"/>
              <a:buChar char=""/>
            </a:pPr>
            <a:r>
              <a:rPr lang="es-CO" sz="1200" dirty="0" smtClean="0">
                <a:latin typeface="Arial" panose="020B0604020202020204" pitchFamily="34" charset="0"/>
                <a:ea typeface="Calibri" panose="020F0502020204030204" pitchFamily="34" charset="0"/>
                <a:cs typeface="Arial" panose="020B0604020202020204" pitchFamily="34" charset="0"/>
              </a:rPr>
              <a:t>Ley </a:t>
            </a:r>
            <a:r>
              <a:rPr lang="es-CO" sz="1200" dirty="0">
                <a:latin typeface="Arial" panose="020B0604020202020204" pitchFamily="34" charset="0"/>
                <a:ea typeface="Calibri" panose="020F0502020204030204" pitchFamily="34" charset="0"/>
                <a:cs typeface="Arial" panose="020B0604020202020204" pitchFamily="34" charset="0"/>
              </a:rPr>
              <a:t>80 de 1993, artículo 7. Ley 489 de 1998, artículo 85 y 96. </a:t>
            </a:r>
            <a:endParaRPr lang="en-US" sz="1200" dirty="0" smtClean="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45"/>
              </a:spcBef>
              <a:spcAft>
                <a:spcPts val="1000"/>
              </a:spcAft>
              <a:buFont typeface="Wingdings" panose="05000000000000000000" pitchFamily="2" charset="2"/>
              <a:buChar char=""/>
            </a:pPr>
            <a:r>
              <a:rPr lang="es-CO" sz="1200" dirty="0">
                <a:latin typeface="Arial" panose="020B0604020202020204" pitchFamily="34" charset="0"/>
                <a:ea typeface="Calibri" panose="020F0502020204030204" pitchFamily="34" charset="0"/>
                <a:cs typeface="Arial" panose="020B0604020202020204" pitchFamily="34" charset="0"/>
              </a:rPr>
              <a:t>Ley 1150 de 2007, artículo 13, 16 y 17. </a:t>
            </a:r>
            <a:endParaRPr lang="en-US" sz="1200" dirty="0" smtClean="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45"/>
              </a:spcBef>
              <a:spcAft>
                <a:spcPts val="1000"/>
              </a:spcAft>
              <a:buFont typeface="Wingdings" panose="05000000000000000000" pitchFamily="2" charset="2"/>
              <a:buChar char=""/>
            </a:pPr>
            <a:r>
              <a:rPr lang="es-CO" sz="1200" dirty="0">
                <a:latin typeface="Arial" panose="020B0604020202020204" pitchFamily="34" charset="0"/>
                <a:ea typeface="Calibri" panose="020F0502020204030204" pitchFamily="34" charset="0"/>
                <a:cs typeface="Arial" panose="020B0604020202020204" pitchFamily="34" charset="0"/>
              </a:rPr>
              <a:t>Ley 1474 de 2011, artículo 86. </a:t>
            </a:r>
            <a:endParaRPr lang="en-US" sz="1200" dirty="0" smtClean="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45"/>
              </a:spcBef>
              <a:spcAft>
                <a:spcPts val="1000"/>
              </a:spcAft>
              <a:buFont typeface="Wingdings" panose="05000000000000000000" pitchFamily="2" charset="2"/>
              <a:buChar char=""/>
            </a:pPr>
            <a:r>
              <a:rPr lang="es-CO" sz="1200" dirty="0">
                <a:latin typeface="Arial" panose="020B0604020202020204" pitchFamily="34" charset="0"/>
                <a:ea typeface="Calibri" panose="020F0502020204030204" pitchFamily="34" charset="0"/>
                <a:cs typeface="Arial" panose="020B0604020202020204" pitchFamily="34" charset="0"/>
              </a:rPr>
              <a:t>Decreto 092 de 2017. Colombia Compra Eficiente. </a:t>
            </a:r>
            <a:endParaRPr lang="en-US" sz="1200" dirty="0" smtClean="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45"/>
              </a:spcBef>
              <a:spcAft>
                <a:spcPts val="1000"/>
              </a:spcAft>
              <a:buFont typeface="Wingdings" panose="05000000000000000000" pitchFamily="2" charset="2"/>
              <a:buChar char=""/>
            </a:pPr>
            <a:r>
              <a:rPr lang="es-CO" sz="1200" dirty="0">
                <a:latin typeface="Arial" panose="020B0604020202020204" pitchFamily="34" charset="0"/>
                <a:ea typeface="Calibri" panose="020F0502020204030204" pitchFamily="34" charset="0"/>
                <a:cs typeface="Arial" panose="020B0604020202020204" pitchFamily="34" charset="0"/>
              </a:rPr>
              <a:t>Manual para el manejo de Acuerdos Comerciales en Procesos de Contratación.</a:t>
            </a:r>
            <a:endParaRPr lang="en-US" sz="1200" dirty="0" smtClean="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45"/>
              </a:spcBef>
              <a:spcAft>
                <a:spcPts val="1000"/>
              </a:spcAft>
              <a:buFont typeface="Wingdings" panose="05000000000000000000" pitchFamily="2" charset="2"/>
              <a:buChar char=""/>
            </a:pPr>
            <a:r>
              <a:rPr lang="es-CO" sz="1200" dirty="0">
                <a:latin typeface="Arial" panose="020B0604020202020204" pitchFamily="34" charset="0"/>
                <a:ea typeface="Calibri" panose="020F0502020204030204" pitchFamily="34" charset="0"/>
                <a:cs typeface="Arial" panose="020B0604020202020204" pitchFamily="34" charset="0"/>
              </a:rPr>
              <a:t>Documento CONPES No. 3920 del 17 de abril de 2018 – Política Nacional de Explotación de Datos (Big Data). </a:t>
            </a:r>
            <a:endParaRPr lang="en-US" sz="1200" dirty="0" smtClean="0">
              <a:effectLst/>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15000"/>
              </a:lnSpc>
              <a:spcBef>
                <a:spcPts val="45"/>
              </a:spcBef>
              <a:spcAft>
                <a:spcPts val="1000"/>
              </a:spcAft>
              <a:buFont typeface="Wingdings" panose="05000000000000000000" pitchFamily="2" charset="2"/>
              <a:buChar char=""/>
            </a:pPr>
            <a:r>
              <a:rPr lang="es-CO" sz="1200" dirty="0">
                <a:latin typeface="Arial" panose="020B0604020202020204" pitchFamily="34" charset="0"/>
                <a:ea typeface="Calibri" panose="020F0502020204030204" pitchFamily="34" charset="0"/>
                <a:cs typeface="Arial" panose="020B0604020202020204" pitchFamily="34" charset="0"/>
              </a:rPr>
              <a:t>Colombia Compra Eficiente, Manual de Datos Abiertos del Sistema de Compra Pública.</a:t>
            </a:r>
            <a:endParaRPr lang="en-US" sz="12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16" name="0 Imagen"/>
          <p:cNvPicPr/>
          <p:nvPr/>
        </p:nvPicPr>
        <p:blipFill>
          <a:blip r:embed="rId4" cstate="print">
            <a:extLst>
              <a:ext uri="{28A0092B-C50C-407E-A947-70E740481C1C}">
                <a14:useLocalDpi xmlns:a14="http://schemas.microsoft.com/office/drawing/2010/main" val="0"/>
              </a:ext>
            </a:extLst>
          </a:blip>
          <a:stretch>
            <a:fillRect/>
          </a:stretch>
        </p:blipFill>
        <p:spPr>
          <a:xfrm>
            <a:off x="5373216" y="8335480"/>
            <a:ext cx="1189355" cy="772795"/>
          </a:xfrm>
          <a:prstGeom prst="rect">
            <a:avLst/>
          </a:prstGeom>
        </p:spPr>
      </p:pic>
      <p:pic>
        <p:nvPicPr>
          <p:cNvPr id="17" name="0 Imagen"/>
          <p:cNvPicPr/>
          <p:nvPr/>
        </p:nvPicPr>
        <p:blipFill>
          <a:blip r:embed="rId5" cstate="print">
            <a:extLst>
              <a:ext uri="{28A0092B-C50C-407E-A947-70E740481C1C}">
                <a14:useLocalDpi xmlns:a14="http://schemas.microsoft.com/office/drawing/2010/main" val="0"/>
              </a:ext>
            </a:extLst>
          </a:blip>
          <a:stretch>
            <a:fillRect/>
          </a:stretch>
        </p:blipFill>
        <p:spPr>
          <a:xfrm>
            <a:off x="116632" y="8431048"/>
            <a:ext cx="3124835" cy="581660"/>
          </a:xfrm>
          <a:prstGeom prst="rect">
            <a:avLst/>
          </a:prstGeom>
        </p:spPr>
      </p:pic>
      <p:pic>
        <p:nvPicPr>
          <p:cNvPr id="18" name="Imagen 17"/>
          <p:cNvPicPr>
            <a:picLocks noChangeAspect="1"/>
          </p:cNvPicPr>
          <p:nvPr/>
        </p:nvPicPr>
        <p:blipFill rotWithShape="1">
          <a:blip r:embed="rId6">
            <a:extLst>
              <a:ext uri="{28A0092B-C50C-407E-A947-70E740481C1C}">
                <a14:useLocalDpi xmlns:a14="http://schemas.microsoft.com/office/drawing/2010/main" val="0"/>
              </a:ext>
            </a:extLst>
          </a:blip>
          <a:srcRect l="21689" r="20414"/>
          <a:stretch/>
        </p:blipFill>
        <p:spPr>
          <a:xfrm>
            <a:off x="457200" y="3527323"/>
            <a:ext cx="1802984" cy="4519061"/>
          </a:xfrm>
          <a:prstGeom prst="rect">
            <a:avLst/>
          </a:prstGeom>
        </p:spPr>
      </p:pic>
      <p:pic>
        <p:nvPicPr>
          <p:cNvPr id="2" name="Imagen 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44913" y="8457883"/>
            <a:ext cx="481050" cy="554825"/>
          </a:xfrm>
          <a:prstGeom prst="rect">
            <a:avLst/>
          </a:prstGeom>
        </p:spPr>
      </p:pic>
    </p:spTree>
    <p:extLst>
      <p:ext uri="{BB962C8B-B14F-4D97-AF65-F5344CB8AC3E}">
        <p14:creationId xmlns:p14="http://schemas.microsoft.com/office/powerpoint/2010/main" val="3031429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333856" y="451325"/>
            <a:ext cx="3018944" cy="6157583"/>
          </a:xfrm>
          <a:prstGeom prst="rect">
            <a:avLst/>
          </a:prstGeom>
        </p:spPr>
        <p:txBody>
          <a:bodyPr wrap="square">
            <a:spAutoFit/>
          </a:bodyPr>
          <a:lstStyle/>
          <a:p>
            <a:pPr lvl="0">
              <a:lnSpc>
                <a:spcPct val="115000"/>
              </a:lnSpc>
              <a:spcBef>
                <a:spcPts val="45"/>
              </a:spcBef>
              <a:spcAft>
                <a:spcPts val="1000"/>
              </a:spcAft>
            </a:pPr>
            <a:r>
              <a:rPr lang="es-CO" sz="1200" b="1" dirty="0">
                <a:latin typeface="Arial" panose="020B0604020202020204" pitchFamily="34" charset="0"/>
                <a:ea typeface="Cambria" panose="02040503050406030204" pitchFamily="18" charset="0"/>
                <a:cs typeface="Times New Roman" panose="02020603050405020304" pitchFamily="18" charset="0"/>
              </a:rPr>
              <a:t>CONTENIDO GENERAL</a:t>
            </a:r>
            <a:r>
              <a:rPr lang="es-CO" sz="1200" b="1" dirty="0" smtClean="0">
                <a:latin typeface="Arial" panose="020B0604020202020204" pitchFamily="34" charset="0"/>
                <a:ea typeface="Cambria" panose="02040503050406030204" pitchFamily="18" charset="0"/>
                <a:cs typeface="Times New Roman" panose="02020603050405020304" pitchFamily="18" charset="0"/>
              </a:rPr>
              <a:t>:</a:t>
            </a:r>
            <a:r>
              <a:rPr lang="es-CO" sz="1200" dirty="0">
                <a:highlight>
                  <a:srgbClr val="FFFF00"/>
                </a:highlight>
                <a:latin typeface="Arial" panose="020B0604020202020204" pitchFamily="34" charset="0"/>
                <a:ea typeface="Cambria" panose="02040503050406030204" pitchFamily="18" charset="0"/>
                <a:cs typeface="Times New Roman" panose="02020603050405020304" pitchFamily="18" charset="0"/>
              </a:rPr>
              <a:t> </a:t>
            </a:r>
            <a:endParaRPr lang="en-US"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CO" sz="1200" dirty="0">
                <a:solidFill>
                  <a:srgbClr val="000000"/>
                </a:solidFill>
                <a:latin typeface="Arial" panose="020B0604020202020204" pitchFamily="34" charset="0"/>
                <a:ea typeface="Calibri" panose="020F0502020204030204" pitchFamily="34" charset="0"/>
              </a:rPr>
              <a:t>La Agencia Nacional de Contratación Pública - Colombia Compra Eficiente, en cumplimiento de su objetivo como ente rector del Sistema de Compra Pública, expide la presente Circular Externa Única. De acuerdo con el numeral 5 del artículo 3 del Decreto 4170 de 2011, Colombia Compra Eficiente tiene competencia para expedir circulares externas en materia de compras y contratación pública. Las circulares externas proferidas por Colombia Compra Eficiente son actos administrativos que contienen mandatos, orientaciones e instrucciones que van dirigidas a las Entidades Estatales y al público en general y son de obligatorio cumplimiento. Las expresiones utilizadas en dicho documento con mayúscula inicial deben ser entendidas con el significado que establece el artículo 2.2.1.1.1.3.1 del Decreto 1082 de 2015. Los términos definidos son usados en singular y en plural según lo requiera el contexto. Los términos no definidos deben entenderse de acuerdo con su significado natural y obvio. El Ejército Nacional, como entidad estatal, debe  tener en cuenta que está obligada a cumplir con las disposiciones que se refieren a Entidades Estatales</a:t>
            </a:r>
            <a:r>
              <a:rPr lang="es-CO" sz="1200" dirty="0" smtClean="0">
                <a:solidFill>
                  <a:srgbClr val="000000"/>
                </a:solidFill>
                <a:latin typeface="Arial" panose="020B0604020202020204" pitchFamily="34" charset="0"/>
                <a:ea typeface="Calibri" panose="020F0502020204030204" pitchFamily="34" charset="0"/>
              </a:rPr>
              <a:t>.</a:t>
            </a:r>
            <a:endParaRPr lang="en-US" sz="1200" dirty="0">
              <a:solidFill>
                <a:srgbClr val="000000"/>
              </a:solidFill>
              <a:latin typeface="Arial" panose="020B0604020202020204" pitchFamily="34" charset="0"/>
              <a:ea typeface="Calibri" panose="020F0502020204030204" pitchFamily="34" charset="0"/>
            </a:endParaRPr>
          </a:p>
        </p:txBody>
      </p:sp>
      <p:pic>
        <p:nvPicPr>
          <p:cNvPr id="4" name="Imagen 3"/>
          <p:cNvPicPr>
            <a:picLocks noChangeAspect="1"/>
          </p:cNvPicPr>
          <p:nvPr/>
        </p:nvPicPr>
        <p:blipFill rotWithShape="1">
          <a:blip r:embed="rId2">
            <a:extLst>
              <a:ext uri="{28A0092B-C50C-407E-A947-70E740481C1C}">
                <a14:useLocalDpi xmlns:a14="http://schemas.microsoft.com/office/drawing/2010/main" val="0"/>
              </a:ext>
            </a:extLst>
          </a:blip>
          <a:srcRect l="38925" r="-121"/>
          <a:stretch/>
        </p:blipFill>
        <p:spPr>
          <a:xfrm flipH="1">
            <a:off x="5644410" y="1041617"/>
            <a:ext cx="1213590" cy="7058025"/>
          </a:xfrm>
          <a:prstGeom prst="rect">
            <a:avLst/>
          </a:prstGeom>
        </p:spPr>
      </p:pic>
      <p:pic>
        <p:nvPicPr>
          <p:cNvPr id="6" name="0 Imagen"/>
          <p:cNvPicPr/>
          <p:nvPr/>
        </p:nvPicPr>
        <p:blipFill>
          <a:blip r:embed="rId3" cstate="print">
            <a:extLst>
              <a:ext uri="{28A0092B-C50C-407E-A947-70E740481C1C}">
                <a14:useLocalDpi xmlns:a14="http://schemas.microsoft.com/office/drawing/2010/main" val="0"/>
              </a:ext>
            </a:extLst>
          </a:blip>
          <a:stretch>
            <a:fillRect/>
          </a:stretch>
        </p:blipFill>
        <p:spPr>
          <a:xfrm>
            <a:off x="5373216" y="8335480"/>
            <a:ext cx="1189355" cy="772795"/>
          </a:xfrm>
          <a:prstGeom prst="rect">
            <a:avLst/>
          </a:prstGeom>
        </p:spPr>
      </p:pic>
      <p:pic>
        <p:nvPicPr>
          <p:cNvPr id="7" name="0 Imagen"/>
          <p:cNvPicPr/>
          <p:nvPr/>
        </p:nvPicPr>
        <p:blipFill>
          <a:blip r:embed="rId4" cstate="print">
            <a:extLst>
              <a:ext uri="{28A0092B-C50C-407E-A947-70E740481C1C}">
                <a14:useLocalDpi xmlns:a14="http://schemas.microsoft.com/office/drawing/2010/main" val="0"/>
              </a:ext>
            </a:extLst>
          </a:blip>
          <a:stretch>
            <a:fillRect/>
          </a:stretch>
        </p:blipFill>
        <p:spPr>
          <a:xfrm>
            <a:off x="116632" y="8431048"/>
            <a:ext cx="3124835" cy="581660"/>
          </a:xfrm>
          <a:prstGeom prst="rect">
            <a:avLst/>
          </a:prstGeom>
        </p:spPr>
      </p:pic>
      <p:sp>
        <p:nvSpPr>
          <p:cNvPr id="8" name="Rectángulo 7"/>
          <p:cNvSpPr/>
          <p:nvPr/>
        </p:nvSpPr>
        <p:spPr>
          <a:xfrm>
            <a:off x="333190" y="6642757"/>
            <a:ext cx="5634703" cy="1625060"/>
          </a:xfrm>
          <a:prstGeom prst="rect">
            <a:avLst/>
          </a:prstGeom>
        </p:spPr>
        <p:txBody>
          <a:bodyPr wrap="square">
            <a:spAutoFit/>
          </a:bodyPr>
          <a:lstStyle/>
          <a:p>
            <a:pPr lvl="0" algn="ctr">
              <a:lnSpc>
                <a:spcPct val="115000"/>
              </a:lnSpc>
              <a:spcAft>
                <a:spcPts val="0"/>
              </a:spcAft>
            </a:pPr>
            <a:r>
              <a:rPr lang="es-CO" sz="1200" b="1"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RECORDAR SIEMPRE: </a:t>
            </a:r>
          </a:p>
          <a:p>
            <a:pPr lvl="0" algn="ctr">
              <a:lnSpc>
                <a:spcPct val="115000"/>
              </a:lnSpc>
              <a:spcAft>
                <a:spcPts val="0"/>
              </a:spcAft>
            </a:pPr>
            <a:r>
              <a:rPr lang="es-CO"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endParaRPr lang="en-US" sz="1200" dirty="0" smtClean="0">
              <a:latin typeface="Calibri" panose="020F0502020204030204" pitchFamily="34" charset="0"/>
              <a:ea typeface="Calibri" panose="020F0502020204030204" pitchFamily="34" charset="0"/>
              <a:cs typeface="Times New Roman" panose="02020603050405020304" pitchFamily="18" charset="0"/>
            </a:endParaRPr>
          </a:p>
          <a:p>
            <a:pPr algn="just"/>
            <a:r>
              <a:rPr lang="es-CO" sz="1200" dirty="0" smtClean="0">
                <a:solidFill>
                  <a:srgbClr val="000000"/>
                </a:solidFill>
                <a:latin typeface="Arial" panose="020B0604020202020204" pitchFamily="34" charset="0"/>
                <a:ea typeface="Calibri" panose="020F0502020204030204" pitchFamily="34" charset="0"/>
              </a:rPr>
              <a:t>La Dirección de Aplicación de Normas de Transparencia del Ejército recomienda a las unidades ejecutoras del gasto dar aplicabilidad a la Circular Externa Única de Colombia Compra Eficiente, la cual sustituyo integralmente todas las circulares que Colombia Compra Eficiente haya expedido con anterioridad a su publicación</a:t>
            </a:r>
            <a:r>
              <a:rPr lang="es-CO" sz="1200" i="1" dirty="0" smtClean="0">
                <a:solidFill>
                  <a:srgbClr val="000000"/>
                </a:solidFill>
                <a:latin typeface="Arial" panose="020B0604020202020204" pitchFamily="34" charset="0"/>
                <a:ea typeface="Calibri" panose="020F0502020204030204" pitchFamily="34" charset="0"/>
              </a:rPr>
              <a:t>,</a:t>
            </a:r>
            <a:r>
              <a:rPr lang="es-CO" sz="1200" dirty="0" smtClean="0">
                <a:solidFill>
                  <a:srgbClr val="000000"/>
                </a:solidFill>
                <a:latin typeface="Arial" panose="020B0604020202020204" pitchFamily="34" charset="0"/>
                <a:ea typeface="Calibri" panose="020F0502020204030204" pitchFamily="34" charset="0"/>
              </a:rPr>
              <a:t> con el fin de obedecer a las normas y principios que rigen la contratación</a:t>
            </a:r>
            <a:r>
              <a:rPr lang="es-ES_tradnl" sz="1200" dirty="0" smtClean="0">
                <a:solidFill>
                  <a:srgbClr val="000000"/>
                </a:solidFill>
                <a:latin typeface="Arial" panose="020B0604020202020204" pitchFamily="34" charset="0"/>
                <a:ea typeface="Calibri" panose="020F0502020204030204" pitchFamily="34" charset="0"/>
              </a:rPr>
              <a:t> estatal en Colombia.</a:t>
            </a:r>
            <a:endParaRPr lang="en-US" sz="1200" dirty="0"/>
          </a:p>
        </p:txBody>
      </p:sp>
      <p:pic>
        <p:nvPicPr>
          <p:cNvPr id="9" name="Imagen 8"/>
          <p:cNvPicPr>
            <a:picLocks noChangeAspect="1"/>
          </p:cNvPicPr>
          <p:nvPr/>
        </p:nvPicPr>
        <p:blipFill rotWithShape="1">
          <a:blip r:embed="rId5">
            <a:extLst>
              <a:ext uri="{28A0092B-C50C-407E-A947-70E740481C1C}">
                <a14:useLocalDpi xmlns:a14="http://schemas.microsoft.com/office/drawing/2010/main" val="0"/>
              </a:ext>
            </a:extLst>
          </a:blip>
          <a:srcRect l="11656" r="17564"/>
          <a:stretch/>
        </p:blipFill>
        <p:spPr>
          <a:xfrm>
            <a:off x="3570514" y="451325"/>
            <a:ext cx="2073896" cy="5955594"/>
          </a:xfrm>
          <a:prstGeom prst="rect">
            <a:avLst/>
          </a:prstGeom>
        </p:spPr>
      </p:pic>
      <p:pic>
        <p:nvPicPr>
          <p:cNvPr id="10" name="Imagen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44913" y="8457883"/>
            <a:ext cx="481050" cy="554825"/>
          </a:xfrm>
          <a:prstGeom prst="rect">
            <a:avLst/>
          </a:prstGeom>
        </p:spPr>
      </p:pic>
    </p:spTree>
    <p:extLst>
      <p:ext uri="{BB962C8B-B14F-4D97-AF65-F5344CB8AC3E}">
        <p14:creationId xmlns:p14="http://schemas.microsoft.com/office/powerpoint/2010/main" val="402255843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TotalTime>
  <Words>58</Words>
  <Application>Microsoft Office PowerPoint</Application>
  <PresentationFormat>Carta (216 x 279 mm)</PresentationFormat>
  <Paragraphs>19</Paragraphs>
  <Slides>2</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2</vt:i4>
      </vt:variant>
    </vt:vector>
  </HeadingPairs>
  <TitlesOfParts>
    <vt:vector size="12" baseType="lpstr">
      <vt:lpstr>Arial</vt:lpstr>
      <vt:lpstr>Arial Black</vt:lpstr>
      <vt:lpstr>Calibri</vt:lpstr>
      <vt:lpstr>Calibri Light</vt:lpstr>
      <vt:lpstr>Cambria</vt:lpstr>
      <vt:lpstr>DejaVu Sans</vt:lpstr>
      <vt:lpstr>Liberation Serif</vt:lpstr>
      <vt:lpstr>Times New Roman</vt:lpstr>
      <vt:lpstr>Wingdings</vt:lpstr>
      <vt:lpstr>Tema de Office</vt:lpstr>
      <vt:lpstr>Presentación de PowerPoint</vt:lpstr>
      <vt:lpstr>Presentación de PowerPoint</vt:lpstr>
    </vt:vector>
  </TitlesOfParts>
  <Company>InKulpado666</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USER</cp:lastModifiedBy>
  <cp:revision>5</cp:revision>
  <dcterms:created xsi:type="dcterms:W3CDTF">2020-03-10T22:38:43Z</dcterms:created>
  <dcterms:modified xsi:type="dcterms:W3CDTF">2020-03-12T19:10:14Z</dcterms:modified>
</cp:coreProperties>
</file>